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23" r:id="rId4"/>
    <p:sldId id="296" r:id="rId5"/>
    <p:sldId id="299" r:id="rId6"/>
    <p:sldId id="308" r:id="rId7"/>
    <p:sldId id="298" r:id="rId8"/>
    <p:sldId id="300" r:id="rId9"/>
    <p:sldId id="31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09" r:id="rId19"/>
    <p:sldId id="311" r:id="rId20"/>
    <p:sldId id="259" r:id="rId21"/>
    <p:sldId id="260" r:id="rId22"/>
    <p:sldId id="283" r:id="rId23"/>
    <p:sldId id="261" r:id="rId24"/>
    <p:sldId id="317" r:id="rId25"/>
    <p:sldId id="318" r:id="rId26"/>
    <p:sldId id="319" r:id="rId27"/>
    <p:sldId id="320" r:id="rId28"/>
    <p:sldId id="321" r:id="rId29"/>
    <p:sldId id="272" r:id="rId30"/>
    <p:sldId id="276" r:id="rId31"/>
    <p:sldId id="277" r:id="rId32"/>
    <p:sldId id="269" r:id="rId33"/>
    <p:sldId id="270" r:id="rId34"/>
    <p:sldId id="274" r:id="rId35"/>
    <p:sldId id="265" r:id="rId36"/>
    <p:sldId id="266" r:id="rId37"/>
    <p:sldId id="267" r:id="rId38"/>
    <p:sldId id="268" r:id="rId39"/>
    <p:sldId id="262" r:id="rId40"/>
    <p:sldId id="278" r:id="rId41"/>
    <p:sldId id="279" r:id="rId42"/>
    <p:sldId id="281" r:id="rId43"/>
    <p:sldId id="314" r:id="rId44"/>
    <p:sldId id="280" r:id="rId45"/>
    <p:sldId id="286" r:id="rId46"/>
    <p:sldId id="287" r:id="rId47"/>
    <p:sldId id="324" r:id="rId48"/>
    <p:sldId id="288" r:id="rId49"/>
    <p:sldId id="25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53"/>
    <p:restoredTop sz="94616"/>
  </p:normalViewPr>
  <p:slideViewPr>
    <p:cSldViewPr snapToGrid="0" snapToObjects="1">
      <p:cViewPr varScale="1">
        <p:scale>
          <a:sx n="78" d="100"/>
          <a:sy n="78" d="100"/>
        </p:scale>
        <p:origin x="168" y="1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terraform.zip" TargetMode="Externa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b="1" dirty="0" smtClean="0"/>
              <a:t>Anti-pattern: Hand-cranked clouds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39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71" y="274638"/>
            <a:ext cx="1000262" cy="10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Review Terraform configuration file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hlinkClick r:id="rId2" tooltip="https://s3.amazonaws.com/seis665/terraform.zip"/>
              </a:rPr>
              <a:t>https://</a:t>
            </a:r>
            <a:r>
              <a:rPr lang="en-US" dirty="0" smtClean="0">
                <a:hlinkClick r:id="rId2" tooltip="https://s3.amazonaws.com/seis665/terraform.zip"/>
              </a:rPr>
              <a:t>s3.amazonaws.com/seis665/terraform.zip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Show the Terraform plan.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AWS.</a:t>
            </a:r>
          </a:p>
          <a:p>
            <a:endParaRPr lang="en-US" dirty="0" smtClean="0"/>
          </a:p>
          <a:p>
            <a:r>
              <a:rPr lang="en-US" dirty="0" smtClean="0"/>
              <a:t>Remove new infrastructure.</a:t>
            </a:r>
          </a:p>
          <a:p>
            <a:pPr marL="457200" lvl="1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terr</a:t>
            </a:r>
            <a:r>
              <a:rPr lang="en-US" dirty="0" smtClean="0"/>
              <a:t>$ </a:t>
            </a:r>
            <a:r>
              <a:rPr lang="en-US" dirty="0" smtClean="0"/>
              <a:t>terraform destroy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</a:t>
            </a:r>
            <a:r>
              <a:rPr lang="en-US" dirty="0"/>
              <a:t>t</a:t>
            </a:r>
            <a:r>
              <a:rPr lang="en-US" dirty="0" smtClean="0"/>
              <a:t>ools</a:t>
            </a:r>
          </a:p>
          <a:p>
            <a:pPr lvl="1"/>
            <a:r>
              <a:rPr lang="en-US" dirty="0" smtClean="0"/>
              <a:t>Terraform</a:t>
            </a:r>
          </a:p>
          <a:p>
            <a:pPr lvl="1"/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</a:t>
            </a:r>
            <a:r>
              <a:rPr lang="en-US" b="1" dirty="0" smtClean="0"/>
              <a:t>template</a:t>
            </a:r>
            <a:r>
              <a:rPr lang="en-US" dirty="0" smtClean="0"/>
              <a:t>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Launching multiple copies of a stack of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Creating multiple environments for application development, staging, and production.</a:t>
            </a:r>
          </a:p>
          <a:p>
            <a:pPr lvl="2"/>
            <a:r>
              <a:rPr lang="en-US" dirty="0" smtClean="0"/>
              <a:t>Templates support parameters to allow for reuse in different situations.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</a:t>
            </a:r>
            <a:r>
              <a:rPr lang="en-US" dirty="0" smtClean="0"/>
              <a:t>AWS console</a:t>
            </a:r>
            <a:r>
              <a:rPr lang="en-US" dirty="0" smtClean="0"/>
              <a:t>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”Recourses” : {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000" dirty="0" smtClean="0"/>
              <a:t>“Ec2Instance” : {</a:t>
            </a:r>
          </a:p>
          <a:p>
            <a:pPr marL="400050" lvl="1" indent="0">
              <a:buNone/>
            </a:pPr>
            <a:r>
              <a:rPr lang="en-US" sz="2000" dirty="0" smtClean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“Properties” : {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InstanceType</a:t>
            </a:r>
            <a:r>
              <a:rPr lang="en-US" sz="2000" dirty="0" smtClean="0"/>
              <a:t>” : { “Ref” : “</a:t>
            </a:r>
            <a:r>
              <a:rPr lang="en-US" sz="2000" b="1" dirty="0" err="1" smtClean="0"/>
              <a:t>InstanceTypeParameter</a:t>
            </a:r>
            <a:r>
              <a:rPr lang="en-US" sz="2000" dirty="0" smtClean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ImageId</a:t>
            </a:r>
            <a:r>
              <a:rPr lang="en-US" sz="2000" dirty="0" smtClean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pPr lvl="1"/>
            <a:r>
              <a:rPr lang="en-US" dirty="0" smtClean="0"/>
              <a:t>Conditional (if-then-else)</a:t>
            </a:r>
          </a:p>
          <a:p>
            <a:pPr lvl="1"/>
            <a:r>
              <a:rPr lang="en-US" dirty="0" smtClean="0"/>
              <a:t>Lookup</a:t>
            </a:r>
          </a:p>
          <a:p>
            <a:pPr lvl="1"/>
            <a:r>
              <a:rPr lang="en-US" dirty="0" smtClean="0"/>
              <a:t>Retrieve data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 smtClean="0"/>
              <a:t>Definition: </a:t>
            </a:r>
            <a:r>
              <a:rPr lang="en-US" b="1" dirty="0" smtClean="0"/>
              <a:t>An </a:t>
            </a:r>
            <a:r>
              <a:rPr lang="en-US" b="1" dirty="0" smtClean="0"/>
              <a:t>approach to infrastructure automation based on practices from software 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 smtClean="0"/>
              <a:t>Converts test string to Base64 representation.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 smtClean="0"/>
              <a:t>MyLoadBalancer</a:t>
            </a:r>
            <a:r>
              <a:rPr lang="en-US" dirty="0" smtClean="0"/>
              <a:t>" </a:t>
            </a:r>
            <a:r>
              <a:rPr lang="en-US" dirty="0"/>
              <a:t>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 smtClean="0"/>
              <a:t>{“</a:t>
            </a:r>
            <a:r>
              <a:rPr lang="en-US" dirty="0" err="1" smtClean="0"/>
              <a:t>Fn</a:t>
            </a:r>
            <a:r>
              <a:rPr lang="en-US" dirty="0" smtClean="0"/>
              <a:t>::</a:t>
            </a:r>
            <a:r>
              <a:rPr lang="en-US" dirty="0" err="1" smtClean="0"/>
              <a:t>GetAZs</a:t>
            </a:r>
            <a:r>
              <a:rPr lang="en-US" dirty="0" smtClean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{”</a:t>
            </a:r>
            <a:r>
              <a:rPr lang="en-US" dirty="0" err="1" smtClean="0"/>
              <a:t>Fn:If</a:t>
            </a:r>
            <a:r>
              <a:rPr lang="en-US" smtClean="0"/>
              <a:t>” : [“production”, “m3.xlarge”, “t2.micro”] 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Infrastructure </a:t>
            </a:r>
            <a:r>
              <a:rPr lang="en-US" dirty="0" smtClean="0"/>
              <a:t>as Code goals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pPr lvl="1"/>
            <a:r>
              <a:rPr lang="en-US" dirty="0" smtClean="0"/>
              <a:t>Try not to hardcode values into resource definitions.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2"/>
            <a:r>
              <a:rPr lang="en-US" dirty="0" smtClean="0"/>
              <a:t>Note the automatically generated bucket name.</a:t>
            </a:r>
          </a:p>
          <a:p>
            <a:endParaRPr lang="en-US" dirty="0" smtClean="0"/>
          </a:p>
          <a:p>
            <a:r>
              <a:rPr lang="en-US" dirty="0" smtClean="0"/>
              <a:t>Modify simple S3 stack to output the name of the bucket resource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3800" dirty="0">
                <a:hlinkClick r:id="rId2"/>
              </a:rPr>
              <a:t>https://s3.amazonaws.com/seis665/s3bucket.json</a:t>
            </a:r>
            <a:endParaRPr lang="en-US" sz="3800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Launch </a:t>
            </a:r>
            <a:r>
              <a:rPr lang="en-US" dirty="0" smtClean="0"/>
              <a:t>a single EC2 instance into a </a:t>
            </a:r>
            <a:r>
              <a:rPr lang="en-US" dirty="0" smtClean="0"/>
              <a:t>VPC</a:t>
            </a:r>
          </a:p>
          <a:p>
            <a:endParaRPr lang="en-US" dirty="0"/>
          </a:p>
          <a:p>
            <a:pPr lvl="1"/>
            <a:r>
              <a:rPr lang="en-US" dirty="0" smtClean="0"/>
              <a:t>VPC: 10.0.0.0/16</a:t>
            </a:r>
          </a:p>
          <a:p>
            <a:pPr lvl="1"/>
            <a:r>
              <a:rPr lang="en-US" dirty="0" err="1" smtClean="0"/>
              <a:t>PublicSubnet</a:t>
            </a:r>
            <a:r>
              <a:rPr lang="en-US" dirty="0" smtClean="0"/>
              <a:t>: 10.0.1.0/24</a:t>
            </a:r>
          </a:p>
          <a:p>
            <a:pPr lvl="1"/>
            <a:r>
              <a:rPr lang="en-US" dirty="0" smtClean="0"/>
              <a:t>Webserver instance</a:t>
            </a:r>
          </a:p>
          <a:p>
            <a:pPr lvl="2"/>
            <a:r>
              <a:rPr lang="en-US" dirty="0" err="1" smtClean="0"/>
              <a:t>ImageID</a:t>
            </a:r>
            <a:r>
              <a:rPr lang="en-US" dirty="0" smtClean="0"/>
              <a:t>: </a:t>
            </a:r>
            <a:r>
              <a:rPr lang="mr-IN" dirty="0" smtClean="0"/>
              <a:t>ami-3ea13f29</a:t>
            </a:r>
            <a:endParaRPr lang="en-US" dirty="0" smtClean="0"/>
          </a:p>
          <a:p>
            <a:pPr lvl="1"/>
            <a:r>
              <a:rPr lang="en-US" dirty="0" smtClean="0"/>
              <a:t>Security Group:</a:t>
            </a:r>
          </a:p>
          <a:p>
            <a:pPr lvl="2"/>
            <a:r>
              <a:rPr lang="en-US" dirty="0" smtClean="0"/>
              <a:t>Allow port 22, 80 from anywhere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</a:t>
            </a:r>
            <a:r>
              <a:rPr lang="en-US" dirty="0" smtClean="0"/>
              <a:t>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 smtClean="0"/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r>
              <a:rPr lang="en-US" dirty="0" smtClean="0"/>
              <a:t>, Salt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</a:t>
            </a:r>
            <a:r>
              <a:rPr lang="en-US" b="1" dirty="0" smtClean="0"/>
              <a:t>anti-fragile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15987</TotalTime>
  <Words>2999</Words>
  <Application>Microsoft Macintosh PowerPoint</Application>
  <PresentationFormat>On-screen Show (4:3)</PresentationFormat>
  <Paragraphs>637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Mangal</vt:lpstr>
      <vt:lpstr>Arial</vt:lpstr>
      <vt:lpstr>Office Theme</vt:lpstr>
      <vt:lpstr>DevOps &amp; Cloud Infrastructure SEIS 665 Week 9</vt:lpstr>
      <vt:lpstr>Agenda</vt:lpstr>
      <vt:lpstr>Infrastructure as Code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246</cp:revision>
  <dcterms:created xsi:type="dcterms:W3CDTF">2016-04-18T21:29:35Z</dcterms:created>
  <dcterms:modified xsi:type="dcterms:W3CDTF">2017-04-03T21:03:33Z</dcterms:modified>
</cp:coreProperties>
</file>